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72" r:id="rId3"/>
  </p:sldMasterIdLst>
  <p:notesMasterIdLst>
    <p:notesMasterId r:id="rId16"/>
  </p:notesMasterIdLst>
  <p:sldIdLst>
    <p:sldId id="256" r:id="rId4"/>
    <p:sldId id="277" r:id="rId5"/>
    <p:sldId id="332" r:id="rId6"/>
    <p:sldId id="329" r:id="rId7"/>
    <p:sldId id="335" r:id="rId8"/>
    <p:sldId id="333" r:id="rId9"/>
    <p:sldId id="336" r:id="rId10"/>
    <p:sldId id="334" r:id="rId11"/>
    <p:sldId id="337" r:id="rId12"/>
    <p:sldId id="338" r:id="rId13"/>
    <p:sldId id="339" r:id="rId14"/>
    <p:sldId id="260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D4D91"/>
    <a:srgbClr val="0070C0"/>
    <a:srgbClr val="FFAB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25227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4230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5727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2848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4643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9502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2163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9025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8885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3816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2090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5063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300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3886389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1115385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970300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048320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3408625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570960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3269939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65636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15968700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12900088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9133178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33718671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15168548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9951646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5697443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789206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32213516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143867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0320576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19559168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37521451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/>
              <a:pPr/>
              <a:t>‹Nº›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19862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‹Nº›</a:t>
            </a:fld>
            <a:endParaRPr lang="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t>‹Nº›</a:t>
            </a:fld>
            <a:endParaRPr lang="es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s" sz="1000">
                <a:solidFill>
                  <a:srgbClr val="455F51"/>
                </a:solidFill>
              </a:rPr>
              <a:pPr algn="r"/>
              <a:t>‹Nº›</a:t>
            </a:fld>
            <a:endParaRPr lang="es" sz="1000">
              <a:solidFill>
                <a:srgbClr val="455F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45994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es" sz="1000">
                <a:solidFill>
                  <a:srgbClr val="455F51"/>
                </a:solidFill>
              </a:rPr>
              <a:pPr algn="r"/>
              <a:t>‹Nº›</a:t>
            </a:fld>
            <a:endParaRPr lang="es" sz="1000">
              <a:solidFill>
                <a:srgbClr val="455F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84530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375683" y="1561514"/>
            <a:ext cx="7839739" cy="55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" sz="3200" b="1" dirty="0" smtClean="0">
                <a:solidFill>
                  <a:srgbClr val="FFFFFF"/>
                </a:solidFill>
              </a:rPr>
              <a:t>Time and Frequency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" sz="3200" b="1" dirty="0" smtClean="0">
                <a:solidFill>
                  <a:srgbClr val="FFFFFF"/>
                </a:solidFill>
              </a:rPr>
              <a:t>Case Study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4624300" y="3238016"/>
            <a:ext cx="4763100" cy="55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s" sz="1600" dirty="0" smtClean="0">
                <a:solidFill>
                  <a:srgbClr val="FFFFFF"/>
                </a:solidFill>
              </a:rPr>
              <a:t>Engineer Liz Catherine Hernández Forero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s" sz="1600" dirty="0" smtClean="0">
                <a:solidFill>
                  <a:srgbClr val="FFFFFF"/>
                </a:solidFill>
              </a:rPr>
              <a:t>Physicist Nelson Bahamón Cortés</a:t>
            </a:r>
            <a:endParaRPr lang="es" sz="1600" dirty="0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" name="Shape 55"/>
          <p:cNvSpPr txBox="1"/>
          <p:nvPr/>
        </p:nvSpPr>
        <p:spPr>
          <a:xfrm>
            <a:off x="7891507" y="4676515"/>
            <a:ext cx="1252493" cy="4669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s" sz="1600" dirty="0" smtClean="0">
                <a:solidFill>
                  <a:srgbClr val="FFFFFF"/>
                </a:solidFill>
              </a:rPr>
              <a:t>2017-10-25</a:t>
            </a:r>
            <a:endParaRPr lang="es" sz="1600" dirty="0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620200" y="951460"/>
            <a:ext cx="8112834" cy="55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buClr>
                <a:prstClr val="black"/>
              </a:buClr>
              <a:buSzPct val="45833"/>
              <a:buFont typeface="Arial"/>
              <a:buNone/>
            </a:pPr>
            <a:r>
              <a:rPr lang="es" sz="2400" b="1" dirty="0" smtClean="0">
                <a:solidFill>
                  <a:srgbClr val="0D4D91"/>
                </a:solidFill>
              </a:rPr>
              <a:t>Magnitudes asociadas</a:t>
            </a:r>
            <a:endParaRPr lang="es" sz="2400" b="1" dirty="0">
              <a:solidFill>
                <a:srgbClr val="0D4D91"/>
              </a:solidFill>
            </a:endParaRPr>
          </a:p>
          <a:p>
            <a:endParaRPr dirty="0">
              <a:solidFill>
                <a:srgbClr val="0D4D91"/>
              </a:solidFill>
            </a:endParaRPr>
          </a:p>
        </p:txBody>
      </p:sp>
      <p:sp>
        <p:nvSpPr>
          <p:cNvPr id="68" name="Shape 68"/>
          <p:cNvSpPr txBox="1"/>
          <p:nvPr/>
        </p:nvSpPr>
        <p:spPr>
          <a:xfrm>
            <a:off x="620200" y="1507060"/>
            <a:ext cx="8374944" cy="187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1" algn="just">
              <a:buFont typeface="Calibri" panose="020F0502020204030204" pitchFamily="34" charset="0"/>
              <a:buAutoNum type="arabicPeriod"/>
            </a:pPr>
            <a:r>
              <a:rPr lang="es-MX" sz="2000" dirty="0" smtClean="0">
                <a:solidFill>
                  <a:srgbClr val="00B050"/>
                </a:solidFill>
                <a:latin typeface="Futura Std Medium" pitchFamily="34" charset="0"/>
              </a:rPr>
              <a:t>Tiempo y frecuencia.</a:t>
            </a:r>
          </a:p>
          <a:p>
            <a:pPr lvl="1" algn="just">
              <a:buFont typeface="Calibri" panose="020F0502020204030204" pitchFamily="34" charset="0"/>
              <a:buAutoNum type="arabicPeriod"/>
            </a:pPr>
            <a:endParaRPr lang="es-MX" sz="2000" dirty="0" smtClean="0">
              <a:solidFill>
                <a:srgbClr val="00B050"/>
              </a:solidFill>
              <a:latin typeface="Futura Std Medium" pitchFamily="34" charset="0"/>
            </a:endParaRPr>
          </a:p>
          <a:p>
            <a:pPr lvl="1" algn="just">
              <a:buFont typeface="Calibri" panose="020F0502020204030204" pitchFamily="34" charset="0"/>
              <a:buAutoNum type="arabicPeriod"/>
            </a:pPr>
            <a:r>
              <a:rPr lang="es-MX" sz="2000" dirty="0" smtClean="0">
                <a:solidFill>
                  <a:prstClr val="black"/>
                </a:solidFill>
                <a:latin typeface="Futura Std Medium" pitchFamily="34" charset="0"/>
              </a:rPr>
              <a:t> </a:t>
            </a:r>
            <a:r>
              <a:rPr lang="es-MX" sz="2000" dirty="0" smtClean="0">
                <a:solidFill>
                  <a:srgbClr val="FF0000"/>
                </a:solidFill>
                <a:latin typeface="Futura Std Medium" pitchFamily="34" charset="0"/>
              </a:rPr>
              <a:t>Longitud.</a:t>
            </a:r>
            <a:endParaRPr lang="es-MX" sz="2000" dirty="0" smtClean="0">
              <a:solidFill>
                <a:srgbClr val="FF0000"/>
              </a:solidFill>
              <a:latin typeface="Futura Std Medium" pitchFamily="34" charset="0"/>
            </a:endParaRPr>
          </a:p>
          <a:p>
            <a:endParaRPr lang="es-CO" sz="2000" dirty="0" smtClean="0">
              <a:solidFill>
                <a:prstClr val="black"/>
              </a:solidFill>
            </a:endParaRPr>
          </a:p>
          <a:p>
            <a:r>
              <a:rPr lang="es-ES_tradnl" sz="2000" dirty="0" smtClean="0"/>
              <a:t>Un GPS mide </a:t>
            </a:r>
            <a:r>
              <a:rPr lang="es-ES_tradnl" sz="2000" dirty="0">
                <a:solidFill>
                  <a:srgbClr val="FF0000"/>
                </a:solidFill>
              </a:rPr>
              <a:t>longitud y posición </a:t>
            </a:r>
            <a:r>
              <a:rPr lang="es-ES_tradnl" sz="2000" dirty="0"/>
              <a:t>considerando la </a:t>
            </a:r>
            <a:r>
              <a:rPr lang="es-ES_tradnl" sz="2000" dirty="0">
                <a:solidFill>
                  <a:srgbClr val="00B050"/>
                </a:solidFill>
              </a:rPr>
              <a:t>velocidad</a:t>
            </a:r>
            <a:r>
              <a:rPr lang="es-ES_tradnl" sz="2000" dirty="0"/>
              <a:t> a la que viajan las señales de los </a:t>
            </a:r>
            <a:r>
              <a:rPr lang="es-ES_tradnl" sz="2000" dirty="0" smtClean="0"/>
              <a:t>satélites</a:t>
            </a:r>
            <a:r>
              <a:rPr lang="es-ES_tradnl" sz="2000" dirty="0"/>
              <a:t>. </a:t>
            </a:r>
            <a:endParaRPr sz="2000" dirty="0">
              <a:solidFill>
                <a:prstClr val="black"/>
              </a:solidFill>
            </a:endParaRPr>
          </a:p>
        </p:txBody>
      </p:sp>
      <p:pic>
        <p:nvPicPr>
          <p:cNvPr id="5" name="Picture 2" descr="Resultado de imagen para GPS CATASTR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014" y="92935"/>
            <a:ext cx="2505075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4123727"/>
            <a:ext cx="4026228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s-CO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Fuente</a:t>
            </a:r>
            <a:r>
              <a:rPr kumimoji="0" lang="fr-FR" altLang="es-C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s-C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 Miguel </a:t>
            </a:r>
            <a:r>
              <a:rPr kumimoji="0" lang="fr-FR" altLang="es-CO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Viliesid</a:t>
            </a:r>
            <a:r>
              <a:rPr kumimoji="0" lang="fr-FR" altLang="es-C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Alonso</a:t>
            </a:r>
            <a:endParaRPr kumimoji="0" lang="es-CO" altLang="es-C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Director de Área </a:t>
            </a:r>
            <a:endParaRPr kumimoji="0" lang="es-CO" altLang="es-C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Metrología Dimensional</a:t>
            </a:r>
            <a:endParaRPr kumimoji="0" lang="es-CO" altLang="es-C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Centro Nacional de Metrología</a:t>
            </a:r>
            <a:endParaRPr kumimoji="0" lang="es-ES_tradnl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84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302932" y="898297"/>
            <a:ext cx="8112834" cy="55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buClr>
                <a:prstClr val="black"/>
              </a:buClr>
              <a:buSzPct val="45833"/>
              <a:buFont typeface="Arial"/>
              <a:buNone/>
            </a:pPr>
            <a:r>
              <a:rPr lang="es" sz="2400" b="1" dirty="0" smtClean="0">
                <a:solidFill>
                  <a:srgbClr val="0D4D91"/>
                </a:solidFill>
              </a:rPr>
              <a:t>¿Calibración de GPS?</a:t>
            </a:r>
            <a:endParaRPr lang="es" sz="2400" b="1" dirty="0">
              <a:solidFill>
                <a:srgbClr val="0D4D91"/>
              </a:solidFill>
            </a:endParaRPr>
          </a:p>
          <a:p>
            <a:endParaRPr dirty="0">
              <a:solidFill>
                <a:srgbClr val="0D4D9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27757" y="1422987"/>
            <a:ext cx="856106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000" dirty="0" smtClean="0">
                <a:latin typeface="Futura Std Medium"/>
                <a:ea typeface="Times New Roman" panose="02020603050405020304" pitchFamily="18" charset="0"/>
              </a:rPr>
              <a:t>Este tipo </a:t>
            </a:r>
            <a:r>
              <a:rPr lang="es-ES_tradnl" sz="2000" dirty="0">
                <a:latin typeface="Futura Std Medium"/>
                <a:ea typeface="Times New Roman" panose="02020603050405020304" pitchFamily="18" charset="0"/>
              </a:rPr>
              <a:t>de instrumentos </a:t>
            </a:r>
            <a:r>
              <a:rPr lang="es-ES_tradnl" sz="2000" dirty="0">
                <a:solidFill>
                  <a:srgbClr val="FF0000"/>
                </a:solidFill>
                <a:latin typeface="Futura Std Medium"/>
                <a:ea typeface="Times New Roman" panose="02020603050405020304" pitchFamily="18" charset="0"/>
              </a:rPr>
              <a:t>no requiere de calibración </a:t>
            </a:r>
            <a:endParaRPr lang="es-ES_tradnl" sz="2000" dirty="0" smtClean="0">
              <a:solidFill>
                <a:srgbClr val="FF0000"/>
              </a:solidFill>
              <a:latin typeface="Futura Std Medium"/>
              <a:ea typeface="Times New Roman" panose="02020603050405020304" pitchFamily="18" charset="0"/>
            </a:endParaRPr>
          </a:p>
          <a:p>
            <a:pPr algn="just"/>
            <a:r>
              <a:rPr lang="es-ES_tradnl" sz="2000" dirty="0" smtClean="0">
                <a:latin typeface="Futura Std Medium"/>
                <a:ea typeface="Times New Roman" panose="02020603050405020304" pitchFamily="18" charset="0"/>
              </a:rPr>
              <a:t>debido </a:t>
            </a:r>
            <a:r>
              <a:rPr lang="es-ES_tradnl" sz="2000" dirty="0">
                <a:latin typeface="Futura Std Medium"/>
                <a:ea typeface="Times New Roman" panose="02020603050405020304" pitchFamily="18" charset="0"/>
              </a:rPr>
              <a:t>su forma de </a:t>
            </a:r>
            <a:r>
              <a:rPr lang="es-ES_tradnl" sz="2000" dirty="0" smtClean="0">
                <a:latin typeface="Futura Std Medium"/>
                <a:ea typeface="Times New Roman" panose="02020603050405020304" pitchFamily="18" charset="0"/>
              </a:rPr>
              <a:t>operar.</a:t>
            </a:r>
          </a:p>
          <a:p>
            <a:pPr algn="just"/>
            <a:r>
              <a:rPr lang="es-ES_tradnl" sz="2000" dirty="0" smtClean="0">
                <a:latin typeface="Futura Std Medium"/>
                <a:ea typeface="Times New Roman" panose="02020603050405020304" pitchFamily="18" charset="0"/>
              </a:rPr>
              <a:t>En </a:t>
            </a:r>
            <a:r>
              <a:rPr lang="es-ES_tradnl" sz="2000" dirty="0">
                <a:latin typeface="Futura Std Medium"/>
                <a:ea typeface="Times New Roman" panose="02020603050405020304" pitchFamily="18" charset="0"/>
              </a:rPr>
              <a:t>efecto, cada que se enciende un receptor GPS, lo primero que hace el instrumento es ajustar el oscilador interno con respecto al de los relojes atómicos de los satélites a partir de las señales recibidas. </a:t>
            </a:r>
            <a:r>
              <a:rPr lang="es-ES_tradnl" sz="2000" dirty="0">
                <a:solidFill>
                  <a:srgbClr val="FF0000"/>
                </a:solidFill>
                <a:latin typeface="Futura Std Medium"/>
                <a:ea typeface="Times New Roman" panose="02020603050405020304" pitchFamily="18" charset="0"/>
              </a:rPr>
              <a:t>De manera que cada que se enciende, el instrumento ajusta su escala de tiempo</a:t>
            </a:r>
            <a:r>
              <a:rPr lang="es-ES_tradnl" sz="2000" dirty="0" smtClean="0">
                <a:solidFill>
                  <a:srgbClr val="FF0000"/>
                </a:solidFill>
                <a:latin typeface="Futura Std Medium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es-ES_tradnl" sz="2000" dirty="0"/>
              <a:t>el receptor GPS corresponde a la presencia de un cierto número de satélites en </a:t>
            </a:r>
            <a:r>
              <a:rPr lang="es-ES_tradnl" sz="2000" dirty="0" smtClean="0"/>
              <a:t>una disposición determinada</a:t>
            </a:r>
            <a:r>
              <a:rPr lang="es-ES_tradnl" sz="2000" dirty="0"/>
              <a:t>, la cual no será la misma en otro momento o en otro lugar. </a:t>
            </a:r>
            <a:endParaRPr lang="es-CO" sz="2000" dirty="0">
              <a:solidFill>
                <a:srgbClr val="FF0000"/>
              </a:solidFill>
              <a:latin typeface="Futura Std Medium"/>
              <a:ea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204781"/>
            <a:ext cx="4026228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s-CO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Fuente</a:t>
            </a:r>
            <a:r>
              <a:rPr kumimoji="0" lang="fr-FR" altLang="es-C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s-C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 Miguel </a:t>
            </a:r>
            <a:r>
              <a:rPr kumimoji="0" lang="fr-FR" altLang="es-CO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Viliesid</a:t>
            </a:r>
            <a:r>
              <a:rPr kumimoji="0" lang="fr-FR" altLang="es-C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Alonso</a:t>
            </a:r>
            <a:endParaRPr kumimoji="0" lang="es-CO" altLang="es-C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Director de Área </a:t>
            </a:r>
            <a:endParaRPr kumimoji="0" lang="es-CO" altLang="es-C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C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Metrología Dimensional</a:t>
            </a:r>
            <a:endParaRPr kumimoji="0" lang="es-CO" altLang="es-C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C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Centro Nacional de Metrología</a:t>
            </a:r>
            <a:endParaRPr kumimoji="0" lang="es-ES_tradnl" alt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2" descr="Resultado de imagen para GPS CATASTR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037" y="76102"/>
            <a:ext cx="1750908" cy="164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16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2464250" y="1645575"/>
            <a:ext cx="4763100" cy="55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1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Gracias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620200" y="819807"/>
            <a:ext cx="4763100" cy="55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  <a:buSzPct val="45833"/>
              <a:buFont typeface="Arial"/>
              <a:buNone/>
            </a:pPr>
            <a:r>
              <a:rPr lang="es" sz="2400" b="1" dirty="0" smtClean="0">
                <a:solidFill>
                  <a:srgbClr val="0D4D91"/>
                </a:solidFill>
              </a:rPr>
              <a:t>CONTENIDO</a:t>
            </a:r>
            <a:endParaRPr lang="es" sz="2400" b="1" dirty="0">
              <a:solidFill>
                <a:srgbClr val="0D4D91"/>
              </a:solidFill>
            </a:endParaRPr>
          </a:p>
          <a:p>
            <a:endParaRPr dirty="0">
              <a:solidFill>
                <a:srgbClr val="0D4D91"/>
              </a:solidFill>
            </a:endParaRPr>
          </a:p>
        </p:txBody>
      </p:sp>
      <p:sp>
        <p:nvSpPr>
          <p:cNvPr id="68" name="Shape 68"/>
          <p:cNvSpPr txBox="1"/>
          <p:nvPr/>
        </p:nvSpPr>
        <p:spPr>
          <a:xfrm>
            <a:off x="620200" y="1375407"/>
            <a:ext cx="7989544" cy="28472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indent="-342900">
              <a:lnSpc>
                <a:spcPct val="90000"/>
              </a:lnSpc>
              <a:buAutoNum type="arabicPeriod"/>
              <a:tabLst>
                <a:tab pos="332185" algn="l"/>
              </a:tabLst>
              <a:defRPr/>
            </a:pPr>
            <a:r>
              <a:rPr lang="es-ES_tradnl" alt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 </a:t>
            </a:r>
            <a:r>
              <a:rPr lang="es-ES_tradnl" altLang="es-MX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_tradnl" alt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MEDICIÓN</a:t>
            </a:r>
          </a:p>
          <a:p>
            <a:pPr marL="342900" indent="-342900">
              <a:lnSpc>
                <a:spcPct val="90000"/>
              </a:lnSpc>
              <a:buAutoNum type="arabicPeriod"/>
              <a:tabLst>
                <a:tab pos="332185" algn="l"/>
              </a:tabLst>
              <a:defRPr/>
            </a:pPr>
            <a:endParaRPr lang="es-ES_tradnl" altLang="es-MX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buAutoNum type="arabicPeriod"/>
              <a:tabLst>
                <a:tab pos="332185" algn="l"/>
              </a:tabLst>
              <a:defRPr/>
            </a:pPr>
            <a:r>
              <a:rPr lang="es-ES_tradnl" alt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CIFRAS SIGNIFICATIVAS:</a:t>
            </a:r>
          </a:p>
          <a:p>
            <a:pPr>
              <a:lnSpc>
                <a:spcPct val="90000"/>
              </a:lnSpc>
              <a:tabLst>
                <a:tab pos="332185" algn="l"/>
              </a:tabLst>
              <a:defRPr/>
            </a:pPr>
            <a:endParaRPr lang="es-ES_tradnl" altLang="es-MX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tabLst>
                <a:tab pos="332185" algn="l"/>
              </a:tabLst>
              <a:defRPr/>
            </a:pPr>
            <a:r>
              <a:rPr lang="es-ES_tradnl" alt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“DESVIACIÓN FRACCIONAL DE FRECUENCIA”</a:t>
            </a:r>
          </a:p>
          <a:p>
            <a:pPr algn="ctr">
              <a:lnSpc>
                <a:spcPct val="90000"/>
              </a:lnSpc>
              <a:tabLst>
                <a:tab pos="332185" algn="l"/>
              </a:tabLst>
              <a:defRPr/>
            </a:pPr>
            <a:r>
              <a:rPr lang="es-ES_tradnl" altLang="es-MX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ES_tradnl" alt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ersus</a:t>
            </a:r>
          </a:p>
          <a:p>
            <a:pPr algn="ctr">
              <a:lnSpc>
                <a:spcPct val="90000"/>
              </a:lnSpc>
              <a:tabLst>
                <a:tab pos="332185" algn="l"/>
              </a:tabLst>
              <a:defRPr/>
            </a:pPr>
            <a:r>
              <a:rPr lang="es-ES_tradnl" alt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“INCERTIDUMBRE EXPANDIDA”</a:t>
            </a:r>
          </a:p>
          <a:p>
            <a:pPr marL="342900" indent="-342900">
              <a:lnSpc>
                <a:spcPct val="90000"/>
              </a:lnSpc>
              <a:buAutoNum type="arabicPeriod"/>
              <a:tabLst>
                <a:tab pos="332185" algn="l"/>
              </a:tabLst>
              <a:defRPr/>
            </a:pPr>
            <a:endParaRPr lang="es-ES_tradnl" altLang="es-MX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buAutoNum type="arabicPeriod" startAt="3"/>
              <a:tabLst>
                <a:tab pos="332185" algn="l"/>
              </a:tabLst>
              <a:defRPr/>
            </a:pPr>
            <a:r>
              <a:rPr lang="es-ES_tradnl" alt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CALIBRACIÓN  O VERIFICACIÓN DE GPS</a:t>
            </a:r>
          </a:p>
          <a:p>
            <a:pPr>
              <a:lnSpc>
                <a:spcPct val="90000"/>
              </a:lnSpc>
              <a:tabLst>
                <a:tab pos="332185" algn="l"/>
              </a:tabLst>
              <a:defRPr/>
            </a:pPr>
            <a:r>
              <a:rPr lang="es-ES_tradnl" altLang="es-MX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alt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(Global </a:t>
            </a:r>
            <a:r>
              <a:rPr lang="es-ES_tradnl" altLang="es-MX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Positioning</a:t>
            </a:r>
            <a:r>
              <a:rPr lang="es-ES_tradnl" alt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altLang="es-MX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es-ES_tradnl" alt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s-ES_tradnl" altLang="es-MX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tabLst>
                <a:tab pos="332185" algn="l"/>
              </a:tabLst>
              <a:defRPr/>
            </a:pPr>
            <a:endParaRPr lang="es-ES_tradnl" altLang="es-MX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60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389093" y="969084"/>
            <a:ext cx="8199472" cy="55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lnSpc>
                <a:spcPct val="115000"/>
              </a:lnSpc>
              <a:buClr>
                <a:srgbClr val="000000"/>
              </a:buClr>
              <a:buSzPct val="45833"/>
              <a:buFont typeface="Arial"/>
              <a:buNone/>
            </a:pPr>
            <a:r>
              <a:rPr lang="es" sz="4800" b="1" dirty="0">
                <a:solidFill>
                  <a:srgbClr val="0D4D91"/>
                </a:solidFill>
              </a:rPr>
              <a:t>1</a:t>
            </a:r>
            <a:r>
              <a:rPr lang="es" sz="4800" b="1" dirty="0" smtClean="0">
                <a:solidFill>
                  <a:srgbClr val="0D4D91"/>
                </a:solidFill>
              </a:rPr>
              <a:t>. MÉTODOS </a:t>
            </a:r>
            <a:r>
              <a:rPr lang="es" sz="4800" b="1" dirty="0" smtClean="0">
                <a:solidFill>
                  <a:srgbClr val="0D4D91"/>
                </a:solidFill>
              </a:rPr>
              <a:t>DE MEDICIÓN</a:t>
            </a:r>
          </a:p>
          <a:p>
            <a:pPr algn="ctr"/>
            <a:endParaRPr sz="4800" dirty="0">
              <a:solidFill>
                <a:srgbClr val="0D4D9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24327" y="2176892"/>
            <a:ext cx="75290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CENAM y EMA, Guía Técnica sobre Trazabilidad e Incertidumbre en la Metrología de Tiempo y Frecuencia, México: EMA – Entidad Mexicana de Acreditación y CENAM – Centro Nacional de Metrología, Abril, 2008.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657297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971548"/>
              </p:ext>
            </p:extLst>
          </p:nvPr>
        </p:nvGraphicFramePr>
        <p:xfrm>
          <a:off x="215756" y="1456618"/>
          <a:ext cx="8691937" cy="22875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80655"/>
                <a:gridCol w="1821476"/>
                <a:gridCol w="4489806"/>
              </a:tblGrid>
              <a:tr h="397836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Instrumento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Actividad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Justificación</a:t>
                      </a:r>
                      <a:endParaRPr lang="es-CO" sz="1600" dirty="0"/>
                    </a:p>
                  </a:txBody>
                  <a:tcPr/>
                </a:tc>
              </a:tr>
              <a:tr h="555881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Sintetizadores</a:t>
                      </a:r>
                    </a:p>
                    <a:p>
                      <a:r>
                        <a:rPr lang="es-CO" sz="1600" dirty="0" smtClean="0"/>
                        <a:t>Base de tiempo</a:t>
                      </a:r>
                    </a:p>
                    <a:p>
                      <a:r>
                        <a:rPr lang="es-CO" sz="1600" dirty="0" smtClean="0"/>
                        <a:t>(Panel trasero)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aseline="0" dirty="0" smtClean="0"/>
                        <a:t>Calibración</a:t>
                      </a:r>
                      <a:endParaRPr lang="es-CO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El valor de la desviación fraccional de</a:t>
                      </a:r>
                      <a:br>
                        <a:rPr lang="es-CO" sz="16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</a:br>
                      <a:r>
                        <a:rPr lang="es-CO" sz="16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frecuencia de la base de tiempo es constante en todo el ancho de banda de un sintetizador.</a:t>
                      </a:r>
                    </a:p>
                  </a:txBody>
                  <a:tcPr/>
                </a:tc>
              </a:tr>
              <a:tr h="555881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Sintetizadores</a:t>
                      </a:r>
                    </a:p>
                    <a:p>
                      <a:r>
                        <a:rPr lang="es-CO" sz="1600" dirty="0" smtClean="0"/>
                        <a:t>Frecuencia de salida</a:t>
                      </a:r>
                    </a:p>
                    <a:p>
                      <a:r>
                        <a:rPr lang="es-CO" sz="1600" dirty="0" smtClean="0"/>
                        <a:t>(Panel</a:t>
                      </a:r>
                      <a:r>
                        <a:rPr lang="es-CO" sz="1600" baseline="0" dirty="0" smtClean="0"/>
                        <a:t> frontal)</a:t>
                      </a:r>
                      <a:endParaRPr lang="es-CO" sz="1600" dirty="0" smtClean="0"/>
                    </a:p>
                    <a:p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aseline="0" dirty="0" smtClean="0"/>
                        <a:t>Verificación del buen estado del instrumento</a:t>
                      </a:r>
                      <a:endParaRPr lang="es-CO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 smtClean="0"/>
                        <a:t>Se puede realizar para los distintos</a:t>
                      </a:r>
                      <a:r>
                        <a:rPr lang="es-CO" sz="1600" baseline="0" dirty="0" smtClean="0"/>
                        <a:t> valores de interés de frecuencia de salida.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673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4359993" y="8853"/>
            <a:ext cx="4784007" cy="55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  <a:buSzPct val="45833"/>
              <a:buFont typeface="Arial"/>
              <a:buNone/>
            </a:pPr>
            <a:r>
              <a:rPr lang="es" sz="2400" b="1" dirty="0" smtClean="0">
                <a:solidFill>
                  <a:srgbClr val="0D4D91"/>
                </a:solidFill>
              </a:rPr>
              <a:t>IBC = Sintetizador</a:t>
            </a:r>
            <a:endParaRPr dirty="0">
              <a:solidFill>
                <a:srgbClr val="FF0000"/>
              </a:solidFill>
            </a:endParaRPr>
          </a:p>
        </p:txBody>
      </p:sp>
      <p:pic>
        <p:nvPicPr>
          <p:cNvPr id="25" name="Imagen 2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27" y="948858"/>
            <a:ext cx="9044373" cy="385705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ángulo 2"/>
          <p:cNvSpPr/>
          <p:nvPr/>
        </p:nvSpPr>
        <p:spPr>
          <a:xfrm>
            <a:off x="372140" y="1626781"/>
            <a:ext cx="1616149" cy="9462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pic>
        <p:nvPicPr>
          <p:cNvPr id="26" name="Imagen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54" y="1765010"/>
            <a:ext cx="1707034" cy="102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n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051" y="2498651"/>
            <a:ext cx="754912" cy="64858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CuadroTexto 27"/>
          <p:cNvSpPr txBox="1">
            <a:spLocks noChangeArrowheads="1"/>
          </p:cNvSpPr>
          <p:nvPr/>
        </p:nvSpPr>
        <p:spPr bwMode="auto">
          <a:xfrm>
            <a:off x="2286090" y="2622889"/>
            <a:ext cx="29161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MX" altLang="es-MX" sz="2000" dirty="0">
                <a:solidFill>
                  <a:srgbClr val="00B050"/>
                </a:solidFill>
                <a:latin typeface="Futura Std Medium"/>
              </a:rPr>
              <a:t>MODO: Frecuencímetro</a:t>
            </a:r>
          </a:p>
        </p:txBody>
      </p:sp>
    </p:spTree>
    <p:extLst>
      <p:ext uri="{BB962C8B-B14F-4D97-AF65-F5344CB8AC3E}">
        <p14:creationId xmlns:p14="http://schemas.microsoft.com/office/powerpoint/2010/main" val="135600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855502"/>
              </p:ext>
            </p:extLst>
          </p:nvPr>
        </p:nvGraphicFramePr>
        <p:xfrm>
          <a:off x="215756" y="1456618"/>
          <a:ext cx="8691937" cy="22875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80655"/>
                <a:gridCol w="1821476"/>
                <a:gridCol w="4489806"/>
              </a:tblGrid>
              <a:tr h="397836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Instrumento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Actividad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Justificación</a:t>
                      </a:r>
                      <a:endParaRPr lang="es-CO" sz="1600" dirty="0"/>
                    </a:p>
                  </a:txBody>
                  <a:tcPr/>
                </a:tc>
              </a:tr>
              <a:tr h="555881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Contadores</a:t>
                      </a:r>
                    </a:p>
                    <a:p>
                      <a:r>
                        <a:rPr lang="es-CO" sz="1600" dirty="0" smtClean="0"/>
                        <a:t>Base de tiempo</a:t>
                      </a:r>
                    </a:p>
                    <a:p>
                      <a:r>
                        <a:rPr lang="es-CO" sz="1600" dirty="0" smtClean="0"/>
                        <a:t>(Panel trasero)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aseline="0" dirty="0" smtClean="0">
                          <a:solidFill>
                            <a:srgbClr val="FF0000"/>
                          </a:solidFill>
                        </a:rPr>
                        <a:t>¿Calibrar?</a:t>
                      </a:r>
                      <a:endParaRPr lang="es-CO" sz="16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aseline="0" dirty="0" smtClean="0">
                          <a:solidFill>
                            <a:srgbClr val="FF0000"/>
                          </a:solidFill>
                        </a:rPr>
                        <a:t>¿Laboratorio?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="0" i="0" u="none" strike="noStrike" cap="none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</a:tr>
              <a:tr h="555881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Contadores</a:t>
                      </a:r>
                    </a:p>
                    <a:p>
                      <a:r>
                        <a:rPr lang="es-CO" sz="1600" dirty="0" smtClean="0">
                          <a:solidFill>
                            <a:srgbClr val="FF0000"/>
                          </a:solidFill>
                        </a:rPr>
                        <a:t>Frecuencia de lectura</a:t>
                      </a:r>
                    </a:p>
                    <a:p>
                      <a:r>
                        <a:rPr lang="es-CO" sz="1600" dirty="0" smtClean="0"/>
                        <a:t>(Panel</a:t>
                      </a:r>
                      <a:r>
                        <a:rPr lang="es-CO" sz="1600" baseline="0" dirty="0" smtClean="0"/>
                        <a:t> frontal)</a:t>
                      </a:r>
                      <a:endParaRPr lang="es-CO" sz="1600" dirty="0" smtClean="0"/>
                    </a:p>
                    <a:p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aseline="0" dirty="0" smtClean="0">
                          <a:solidFill>
                            <a:srgbClr val="FF0000"/>
                          </a:solidFill>
                        </a:rPr>
                        <a:t>¿Calibrar?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aseline="0" dirty="0" smtClean="0">
                          <a:solidFill>
                            <a:srgbClr val="FF0000"/>
                          </a:solidFill>
                        </a:rPr>
                        <a:t>¿Verificar?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aseline="0" dirty="0" smtClean="0">
                          <a:solidFill>
                            <a:srgbClr val="FF0000"/>
                          </a:solidFill>
                        </a:rPr>
                        <a:t>¿Usuario?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11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40" y="914399"/>
            <a:ext cx="8689667" cy="3935003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/>
          <p:nvPr/>
        </p:nvSpPr>
        <p:spPr>
          <a:xfrm>
            <a:off x="4359993" y="8853"/>
            <a:ext cx="4784007" cy="55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  <a:buSzPct val="45833"/>
              <a:buFont typeface="Arial"/>
              <a:buNone/>
            </a:pPr>
            <a:r>
              <a:rPr lang="es" sz="2400" b="1" dirty="0" smtClean="0">
                <a:solidFill>
                  <a:srgbClr val="0D4D91"/>
                </a:solidFill>
              </a:rPr>
              <a:t>IBC = Counter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1525" y="1551398"/>
            <a:ext cx="2006418" cy="10216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pic>
        <p:nvPicPr>
          <p:cNvPr id="26" name="Imagen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909" y="1744461"/>
            <a:ext cx="1707034" cy="102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redondeado 1"/>
          <p:cNvSpPr/>
          <p:nvPr/>
        </p:nvSpPr>
        <p:spPr>
          <a:xfrm>
            <a:off x="6082301" y="3639377"/>
            <a:ext cx="1458930" cy="2853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solidFill>
                  <a:schemeClr val="tx1"/>
                </a:solidFill>
              </a:rPr>
              <a:t>10 000 Hz</a:t>
            </a:r>
            <a:endParaRPr lang="es-CO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58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389093" y="969084"/>
            <a:ext cx="8199472" cy="55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lnSpc>
                <a:spcPct val="115000"/>
              </a:lnSpc>
              <a:buClr>
                <a:srgbClr val="000000"/>
              </a:buClr>
              <a:buSzPct val="45833"/>
              <a:buFont typeface="Arial"/>
              <a:buNone/>
            </a:pPr>
            <a:r>
              <a:rPr lang="es" sz="4800" b="1" dirty="0" smtClean="0">
                <a:solidFill>
                  <a:srgbClr val="0D4D91"/>
                </a:solidFill>
              </a:rPr>
              <a:t>2. CIFRAS SIGNIFICATIVAS</a:t>
            </a:r>
            <a:endParaRPr lang="es" sz="4800" b="1" dirty="0" smtClean="0">
              <a:solidFill>
                <a:srgbClr val="0D4D91"/>
              </a:solidFill>
            </a:endParaRPr>
          </a:p>
          <a:p>
            <a:pPr algn="ctr"/>
            <a:endParaRPr sz="4800" dirty="0">
              <a:solidFill>
                <a:srgbClr val="0D4D91"/>
              </a:solidFill>
            </a:endParaRPr>
          </a:p>
        </p:txBody>
      </p:sp>
      <p:pic>
        <p:nvPicPr>
          <p:cNvPr id="11266" name="Picture 2" descr="Resultado de imagen para tablero profe moder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829" y="1763124"/>
            <a:ext cx="3143892" cy="314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0" y="488189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1050" dirty="0"/>
              <a:t>https://es.123rf.com/clipart-vectorizado/profesor_universitario.html</a:t>
            </a:r>
          </a:p>
        </p:txBody>
      </p:sp>
    </p:spTree>
    <p:extLst>
      <p:ext uri="{BB962C8B-B14F-4D97-AF65-F5344CB8AC3E}">
        <p14:creationId xmlns:p14="http://schemas.microsoft.com/office/powerpoint/2010/main" val="211299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389093" y="969084"/>
            <a:ext cx="8199472" cy="55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lnSpc>
                <a:spcPct val="115000"/>
              </a:lnSpc>
              <a:buClr>
                <a:srgbClr val="000000"/>
              </a:buClr>
              <a:buSzPct val="45833"/>
              <a:buFont typeface="Arial"/>
              <a:buNone/>
            </a:pPr>
            <a:r>
              <a:rPr lang="es" sz="4800" b="1" dirty="0">
                <a:solidFill>
                  <a:srgbClr val="0D4D91"/>
                </a:solidFill>
              </a:rPr>
              <a:t>3</a:t>
            </a:r>
            <a:r>
              <a:rPr lang="es" sz="4800" b="1" dirty="0" smtClean="0">
                <a:solidFill>
                  <a:srgbClr val="0D4D91"/>
                </a:solidFill>
              </a:rPr>
              <a:t>. CALIBRACIÓN O VERIFICACIÓN DE GPS</a:t>
            </a:r>
            <a:endParaRPr lang="es" sz="4800" b="1" dirty="0" smtClean="0">
              <a:solidFill>
                <a:srgbClr val="0D4D91"/>
              </a:solidFill>
            </a:endParaRPr>
          </a:p>
          <a:p>
            <a:pPr algn="ctr"/>
            <a:endParaRPr sz="4800" dirty="0">
              <a:solidFill>
                <a:srgbClr val="0D4D91"/>
              </a:solidFill>
            </a:endParaRPr>
          </a:p>
        </p:txBody>
      </p:sp>
      <p:pic>
        <p:nvPicPr>
          <p:cNvPr id="13314" name="Picture 2" descr="Resultado de imagen para GPS CATASTR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291" y="2665115"/>
            <a:ext cx="2505075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0" y="4863901"/>
            <a:ext cx="28376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100" dirty="0"/>
              <a:t>http://topografiasatelital.com/servicios.html</a:t>
            </a:r>
          </a:p>
        </p:txBody>
      </p:sp>
    </p:spTree>
    <p:extLst>
      <p:ext uri="{BB962C8B-B14F-4D97-AF65-F5344CB8AC3E}">
        <p14:creationId xmlns:p14="http://schemas.microsoft.com/office/powerpoint/2010/main" val="233908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imple-light-2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imple-light-2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2318</TotalTime>
  <Words>366</Words>
  <Application>Microsoft Office PowerPoint</Application>
  <PresentationFormat>Presentación en pantalla (16:9)</PresentationFormat>
  <Paragraphs>75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Calibri</vt:lpstr>
      <vt:lpstr>Futura Std Medium</vt:lpstr>
      <vt:lpstr>Times New Roman</vt:lpstr>
      <vt:lpstr>simple-light-2</vt:lpstr>
      <vt:lpstr>1_simple-light-2</vt:lpstr>
      <vt:lpstr>2_simple-light-2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Nubia Milena Rodriguez Roberto</dc:creator>
  <cp:lastModifiedBy>MANITAS</cp:lastModifiedBy>
  <cp:revision>111</cp:revision>
  <dcterms:modified xsi:type="dcterms:W3CDTF">2017-10-22T06:45:57Z</dcterms:modified>
</cp:coreProperties>
</file>